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avi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70" r:id="rId3"/>
    <p:sldId id="257" r:id="rId4"/>
    <p:sldId id="258" r:id="rId5"/>
    <p:sldId id="263" r:id="rId6"/>
    <p:sldId id="264" r:id="rId7"/>
    <p:sldId id="265" r:id="rId8"/>
    <p:sldId id="266" r:id="rId9"/>
    <p:sldId id="293" r:id="rId10"/>
    <p:sldId id="271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69" r:id="rId26"/>
    <p:sldId id="272" r:id="rId27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200" d="100"/>
          <a:sy n="200" d="100"/>
        </p:scale>
        <p:origin x="207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4088-5EF9-0045-A4AD-5B074FE7E84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DFC6A8-D4B5-D44C-B329-115C9E8F32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932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force</a:t>
            </a:r>
            <a:r>
              <a:rPr lang="de-DE" dirty="0" smtClean="0"/>
              <a:t> </a:t>
            </a:r>
            <a:r>
              <a:rPr lang="de-DE" dirty="0" err="1" smtClean="0"/>
              <a:t>adequate</a:t>
            </a:r>
            <a:r>
              <a:rPr lang="de-DE" dirty="0" smtClean="0"/>
              <a:t>?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79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What‘s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232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Nicer</a:t>
            </a:r>
            <a:r>
              <a:rPr lang="de-DE" dirty="0" smtClean="0"/>
              <a:t> </a:t>
            </a:r>
            <a:r>
              <a:rPr lang="de-DE" dirty="0" err="1" smtClean="0"/>
              <a:t>colors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7489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Radius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ellipse</a:t>
            </a:r>
            <a:r>
              <a:rPr lang="de-DE" baseline="0" dirty="0" smtClean="0"/>
              <a:t> variable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speed</a:t>
            </a:r>
            <a:r>
              <a:rPr lang="de-DE" baseline="0" dirty="0" smtClean="0"/>
              <a:t>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1765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Instead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lane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separation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separation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direction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C6A8-D4B5-D44C-B329-115C9E8F32C0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21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5770-921E-5A45-923A-8BDB1577350F}" type="datetimeFigureOut">
              <a:rPr lang="de-DE" smtClean="0"/>
              <a:t>15.12.14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F411C-3390-DA42-BA55-0F2D3DBF8D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8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9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0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6" Type="http://schemas.openxmlformats.org/officeDocument/2006/relationships/image" Target="../media/image5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1" Type="http://schemas.microsoft.com/office/2007/relationships/media" Target="../media/media3.avi"/><Relationship Id="rId2" Type="http://schemas.openxmlformats.org/officeDocument/2006/relationships/video" Target="../media/media3.avi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7.png"/><Relationship Id="rId1" Type="http://schemas.microsoft.com/office/2007/relationships/media" Target="../media/media4.avi"/><Relationship Id="rId2" Type="http://schemas.openxmlformats.org/officeDocument/2006/relationships/video" Target="../media/media4.avi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1" Type="http://schemas.microsoft.com/office/2007/relationships/media" Target="../media/media5.avi"/><Relationship Id="rId2" Type="http://schemas.openxmlformats.org/officeDocument/2006/relationships/video" Target="../media/media5.avi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7639" y="718654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56176" y="346810"/>
            <a:ext cx="7772400" cy="1470025"/>
          </a:xfrm>
        </p:spPr>
        <p:txBody>
          <a:bodyPr/>
          <a:lstStyle/>
          <a:p>
            <a:r>
              <a:rPr lang="de-DE" b="1" dirty="0" err="1"/>
              <a:t>Modelling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interaction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pedestrians</a:t>
            </a:r>
            <a:r>
              <a:rPr lang="de-DE" b="1" dirty="0"/>
              <a:t> </a:t>
            </a:r>
            <a:r>
              <a:rPr lang="de-DE" b="1" dirty="0" err="1"/>
              <a:t>and</a:t>
            </a:r>
            <a:r>
              <a:rPr lang="de-DE" b="1" dirty="0"/>
              <a:t> </a:t>
            </a:r>
            <a:r>
              <a:rPr lang="de-DE" b="1" dirty="0" err="1"/>
              <a:t>bikers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7125" y="1916717"/>
            <a:ext cx="6400800" cy="4211072"/>
          </a:xfrm>
        </p:spPr>
        <p:txBody>
          <a:bodyPr>
            <a:normAutofit/>
          </a:bodyPr>
          <a:lstStyle/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love</a:t>
            </a:r>
            <a:r>
              <a:rPr lang="de-DE" dirty="0" smtClean="0"/>
              <a:t> </a:t>
            </a:r>
            <a:r>
              <a:rPr lang="de-DE" dirty="0" err="1" smtClean="0"/>
              <a:t>cycling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smtClean="0"/>
              <a:t>Every </a:t>
            </a:r>
            <a:r>
              <a:rPr lang="de-DE" dirty="0" err="1" smtClean="0"/>
              <a:t>day</a:t>
            </a:r>
            <a:r>
              <a:rPr lang="de-DE" dirty="0" smtClean="0"/>
              <a:t> </a:t>
            </a:r>
            <a:r>
              <a:rPr lang="de-DE" dirty="0" err="1" smtClean="0"/>
              <a:t>experience</a:t>
            </a:r>
            <a:endParaRPr lang="de-DE" dirty="0" smtClean="0"/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Social</a:t>
            </a:r>
            <a:r>
              <a:rPr lang="de-DE" dirty="0" smtClean="0"/>
              <a:t> Force Model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Capacity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Security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Bicycle</a:t>
            </a:r>
            <a:r>
              <a:rPr lang="de-DE" dirty="0" smtClean="0"/>
              <a:t> bell</a:t>
            </a:r>
          </a:p>
          <a:p>
            <a:pPr marL="457200" indent="-457200" algn="l">
              <a:buFont typeface="Arial"/>
              <a:buChar char="•"/>
            </a:pPr>
            <a:r>
              <a:rPr lang="de-DE" dirty="0" err="1" smtClean="0"/>
              <a:t>Bikeswarms</a:t>
            </a:r>
            <a:endParaRPr lang="de-DE" dirty="0" smtClean="0"/>
          </a:p>
          <a:p>
            <a:pPr algn="l"/>
            <a:endParaRPr lang="de-DE" dirty="0" smtClean="0"/>
          </a:p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230" y="3071973"/>
            <a:ext cx="3998583" cy="2998938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7" name="Textfeld 6"/>
          <p:cNvSpPr txBox="1"/>
          <p:nvPr/>
        </p:nvSpPr>
        <p:spPr>
          <a:xfrm>
            <a:off x="627914" y="6335401"/>
            <a:ext cx="505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Sandro </a:t>
            </a:r>
            <a:r>
              <a:rPr lang="de-DE" dirty="0" err="1" smtClean="0"/>
              <a:t>Giacomuzzi</a:t>
            </a:r>
            <a:r>
              <a:rPr lang="de-DE" dirty="0"/>
              <a:t> </a:t>
            </a:r>
            <a:r>
              <a:rPr lang="de-DE" dirty="0" smtClean="0"/>
              <a:t>- Hannes Heller – Manuel Holzer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59390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Modelling of bikers</a:t>
            </a:r>
            <a:endParaRPr lang="en-AU" dirty="0"/>
          </a:p>
        </p:txBody>
      </p:sp>
      <p:pic>
        <p:nvPicPr>
          <p:cNvPr id="4" name="Bild 3" descr="Bildschirmfoto 2014-12-14 um 18.29.2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574" y="2142419"/>
            <a:ext cx="5867400" cy="2882900"/>
          </a:xfrm>
          <a:prstGeom prst="rect">
            <a:avLst/>
          </a:prstGeom>
        </p:spPr>
      </p:pic>
      <p:grpSp>
        <p:nvGrpSpPr>
          <p:cNvPr id="6" name="Gruppierung 5"/>
          <p:cNvGrpSpPr/>
          <p:nvPr/>
        </p:nvGrpSpPr>
        <p:grpSpPr>
          <a:xfrm>
            <a:off x="2699792" y="3429000"/>
            <a:ext cx="756352" cy="694447"/>
            <a:chOff x="4749745" y="3197941"/>
            <a:chExt cx="756352" cy="694447"/>
          </a:xfrm>
        </p:grpSpPr>
        <p:sp>
          <p:nvSpPr>
            <p:cNvPr id="7" name="Oval 6"/>
            <p:cNvSpPr/>
            <p:nvPr/>
          </p:nvSpPr>
          <p:spPr>
            <a:xfrm>
              <a:off x="4749745" y="3197941"/>
              <a:ext cx="756352" cy="69444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19000"/>
                  </a:schemeClr>
                </a:gs>
                <a:gs pos="80000">
                  <a:schemeClr val="accent1">
                    <a:shade val="93000"/>
                    <a:satMod val="130000"/>
                    <a:alpha val="19000"/>
                  </a:schemeClr>
                </a:gs>
                <a:gs pos="100000">
                  <a:schemeClr val="accent1">
                    <a:shade val="94000"/>
                    <a:satMod val="135000"/>
                    <a:alpha val="19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Oval 7"/>
            <p:cNvSpPr/>
            <p:nvPr/>
          </p:nvSpPr>
          <p:spPr>
            <a:xfrm>
              <a:off x="5086282" y="3436125"/>
              <a:ext cx="185654" cy="18104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231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uppierung 17"/>
          <p:cNvGrpSpPr/>
          <p:nvPr/>
        </p:nvGrpSpPr>
        <p:grpSpPr>
          <a:xfrm>
            <a:off x="5679122" y="2724669"/>
            <a:ext cx="356892" cy="418414"/>
            <a:chOff x="5836748" y="2454254"/>
            <a:chExt cx="271144" cy="299648"/>
          </a:xfrm>
        </p:grpSpPr>
        <p:cxnSp>
          <p:nvCxnSpPr>
            <p:cNvPr id="41" name="Gerade Verbindung 11"/>
            <p:cNvCxnSpPr/>
            <p:nvPr/>
          </p:nvCxnSpPr>
          <p:spPr>
            <a:xfrm>
              <a:off x="5836748" y="2454254"/>
              <a:ext cx="271144" cy="2996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Gerade Verbindung 12"/>
            <p:cNvCxnSpPr/>
            <p:nvPr/>
          </p:nvCxnSpPr>
          <p:spPr>
            <a:xfrm flipV="1">
              <a:off x="5836748" y="2454254"/>
              <a:ext cx="271144" cy="2996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uppierung 30"/>
          <p:cNvGrpSpPr/>
          <p:nvPr/>
        </p:nvGrpSpPr>
        <p:grpSpPr>
          <a:xfrm>
            <a:off x="2439328" y="2477540"/>
            <a:ext cx="4545693" cy="2536770"/>
            <a:chOff x="3467799" y="2207125"/>
            <a:chExt cx="3453528" cy="1816711"/>
          </a:xfrm>
        </p:grpSpPr>
        <p:cxnSp>
          <p:nvCxnSpPr>
            <p:cNvPr id="44" name="Gerade Verbindung 4"/>
            <p:cNvCxnSpPr/>
            <p:nvPr/>
          </p:nvCxnSpPr>
          <p:spPr>
            <a:xfrm flipV="1">
              <a:off x="3467799" y="4009567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6"/>
            <p:cNvCxnSpPr/>
            <p:nvPr/>
          </p:nvCxnSpPr>
          <p:spPr>
            <a:xfrm>
              <a:off x="3467799" y="3324659"/>
              <a:ext cx="3453528" cy="0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uppierung 21"/>
            <p:cNvGrpSpPr/>
            <p:nvPr/>
          </p:nvGrpSpPr>
          <p:grpSpPr>
            <a:xfrm>
              <a:off x="5125767" y="3474484"/>
              <a:ext cx="271144" cy="299648"/>
              <a:chOff x="5836748" y="2454254"/>
              <a:chExt cx="271144" cy="299648"/>
            </a:xfrm>
          </p:grpSpPr>
          <p:cxnSp>
            <p:nvCxnSpPr>
              <p:cNvPr id="51" name="Gerade Verbindung 22"/>
              <p:cNvCxnSpPr/>
              <p:nvPr/>
            </p:nvCxnSpPr>
            <p:spPr>
              <a:xfrm>
                <a:off x="5836748" y="2454254"/>
                <a:ext cx="271144" cy="29964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23"/>
              <p:cNvCxnSpPr/>
              <p:nvPr/>
            </p:nvCxnSpPr>
            <p:spPr>
              <a:xfrm flipV="1">
                <a:off x="5836748" y="2454254"/>
                <a:ext cx="271144" cy="29964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Gerade Verbindung 25"/>
            <p:cNvCxnSpPr/>
            <p:nvPr/>
          </p:nvCxnSpPr>
          <p:spPr>
            <a:xfrm flipV="1">
              <a:off x="3467799" y="2207125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/>
            <p:cNvSpPr/>
            <p:nvPr/>
          </p:nvSpPr>
          <p:spPr>
            <a:xfrm>
              <a:off x="4238421" y="2868053"/>
              <a:ext cx="128437" cy="14268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54" name="Oval 53"/>
          <p:cNvSpPr/>
          <p:nvPr/>
        </p:nvSpPr>
        <p:spPr>
          <a:xfrm>
            <a:off x="3515593" y="4356806"/>
            <a:ext cx="169055" cy="1992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5" name="TextBox 54"/>
          <p:cNvSpPr txBox="1"/>
          <p:nvPr/>
        </p:nvSpPr>
        <p:spPr>
          <a:xfrm>
            <a:off x="2781310" y="787300"/>
            <a:ext cx="36806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smtClean="0"/>
              <a:t>Bike </a:t>
            </a:r>
            <a:r>
              <a:rPr lang="de-CH" sz="3200" b="1" dirty="0" err="1" smtClean="0"/>
              <a:t>lane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interaction</a:t>
            </a:r>
            <a:endParaRPr lang="de-CH" sz="3200" b="1" dirty="0"/>
          </a:p>
        </p:txBody>
      </p:sp>
      <p:pic>
        <p:nvPicPr>
          <p:cNvPr id="16" name="Bild 15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90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erade Verbindung mit Pfeil 9"/>
          <p:cNvCxnSpPr/>
          <p:nvPr/>
        </p:nvCxnSpPr>
        <p:spPr>
          <a:xfrm>
            <a:off x="5857568" y="2933876"/>
            <a:ext cx="0" cy="7969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uppierung 17"/>
          <p:cNvGrpSpPr/>
          <p:nvPr/>
        </p:nvGrpSpPr>
        <p:grpSpPr>
          <a:xfrm>
            <a:off x="5679122" y="2724669"/>
            <a:ext cx="356892" cy="418414"/>
            <a:chOff x="5836748" y="2454254"/>
            <a:chExt cx="271144" cy="299648"/>
          </a:xfrm>
        </p:grpSpPr>
        <p:cxnSp>
          <p:nvCxnSpPr>
            <p:cNvPr id="12" name="Gerade Verbindung 11"/>
            <p:cNvCxnSpPr/>
            <p:nvPr/>
          </p:nvCxnSpPr>
          <p:spPr>
            <a:xfrm>
              <a:off x="5836748" y="2454254"/>
              <a:ext cx="271144" cy="2996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/>
            <p:cNvCxnSpPr/>
            <p:nvPr/>
          </p:nvCxnSpPr>
          <p:spPr>
            <a:xfrm flipV="1">
              <a:off x="5836748" y="2454254"/>
              <a:ext cx="271144" cy="2996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uppierung 30"/>
          <p:cNvGrpSpPr/>
          <p:nvPr/>
        </p:nvGrpSpPr>
        <p:grpSpPr>
          <a:xfrm>
            <a:off x="2439328" y="2477540"/>
            <a:ext cx="4545693" cy="2536770"/>
            <a:chOff x="3467799" y="2207125"/>
            <a:chExt cx="3453528" cy="1816711"/>
          </a:xfrm>
        </p:grpSpPr>
        <p:cxnSp>
          <p:nvCxnSpPr>
            <p:cNvPr id="5" name="Gerade Verbindung 4"/>
            <p:cNvCxnSpPr/>
            <p:nvPr/>
          </p:nvCxnSpPr>
          <p:spPr>
            <a:xfrm flipV="1">
              <a:off x="3467799" y="4009567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/>
            <p:cNvCxnSpPr/>
            <p:nvPr/>
          </p:nvCxnSpPr>
          <p:spPr>
            <a:xfrm>
              <a:off x="3467799" y="3324659"/>
              <a:ext cx="3453528" cy="0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/>
            <p:cNvCxnSpPr/>
            <p:nvPr/>
          </p:nvCxnSpPr>
          <p:spPr>
            <a:xfrm>
              <a:off x="5261339" y="3324659"/>
              <a:ext cx="0" cy="271111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uppierung 21"/>
            <p:cNvGrpSpPr/>
            <p:nvPr/>
          </p:nvGrpSpPr>
          <p:grpSpPr>
            <a:xfrm>
              <a:off x="5125767" y="3474484"/>
              <a:ext cx="271144" cy="299648"/>
              <a:chOff x="5836748" y="2454254"/>
              <a:chExt cx="271144" cy="299648"/>
            </a:xfrm>
          </p:grpSpPr>
          <p:cxnSp>
            <p:nvCxnSpPr>
              <p:cNvPr id="23" name="Gerade Verbindung 22"/>
              <p:cNvCxnSpPr/>
              <p:nvPr/>
            </p:nvCxnSpPr>
            <p:spPr>
              <a:xfrm>
                <a:off x="5836748" y="2454254"/>
                <a:ext cx="271144" cy="29964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 Verbindung 23"/>
              <p:cNvCxnSpPr/>
              <p:nvPr/>
            </p:nvCxnSpPr>
            <p:spPr>
              <a:xfrm flipV="1">
                <a:off x="5836748" y="2454254"/>
                <a:ext cx="271144" cy="29964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Gerade Verbindung 25"/>
            <p:cNvCxnSpPr/>
            <p:nvPr/>
          </p:nvCxnSpPr>
          <p:spPr>
            <a:xfrm flipV="1">
              <a:off x="3467799" y="2207125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4238421" y="2868053"/>
              <a:ext cx="128437" cy="14268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28" name="Gerade Verbindung mit Pfeil 27"/>
            <p:cNvCxnSpPr/>
            <p:nvPr/>
          </p:nvCxnSpPr>
          <p:spPr>
            <a:xfrm flipV="1">
              <a:off x="4306707" y="3010744"/>
              <a:ext cx="0" cy="246218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Gerade Verbindung mit Pfeil 32"/>
          <p:cNvCxnSpPr>
            <a:stCxn id="34" idx="0"/>
          </p:cNvCxnSpPr>
          <p:nvPr/>
        </p:nvCxnSpPr>
        <p:spPr>
          <a:xfrm flipH="1" flipV="1">
            <a:off x="3600120" y="3967941"/>
            <a:ext cx="1" cy="3888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3515593" y="4356806"/>
            <a:ext cx="169055" cy="1992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TextBox 24"/>
          <p:cNvSpPr txBox="1"/>
          <p:nvPr/>
        </p:nvSpPr>
        <p:spPr>
          <a:xfrm>
            <a:off x="2781310" y="787300"/>
            <a:ext cx="36806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smtClean="0"/>
              <a:t>Bike </a:t>
            </a:r>
            <a:r>
              <a:rPr lang="de-CH" sz="3200" b="1" dirty="0" err="1" smtClean="0"/>
              <a:t>lane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interaction</a:t>
            </a:r>
            <a:endParaRPr lang="de-CH" sz="3200" b="1" dirty="0"/>
          </a:p>
        </p:txBody>
      </p:sp>
      <p:pic>
        <p:nvPicPr>
          <p:cNvPr id="21" name="Bild 20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714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\\d\dfs\users\all\sandrog\private\Desktop\präsipics\asd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25" y="2477472"/>
            <a:ext cx="7359194" cy="37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03011" y="1065319"/>
            <a:ext cx="1983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err="1" smtClean="0"/>
              <a:t>Slipstream</a:t>
            </a:r>
            <a:endParaRPr lang="de-CH" sz="3200" b="1" dirty="0" smtClean="0"/>
          </a:p>
          <a:p>
            <a:pPr algn="ctr"/>
            <a:r>
              <a:rPr lang="de-CH" sz="2800" dirty="0" smtClean="0"/>
              <a:t>Biker </a:t>
            </a:r>
            <a:r>
              <a:rPr lang="de-CH" sz="2800" dirty="0" err="1" smtClean="0"/>
              <a:t>only</a:t>
            </a:r>
            <a:endParaRPr lang="de-CH" sz="28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705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d\dfs\users\all\sandrog\private\Desktop\präsipics\slipstreamp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542" y="2493224"/>
            <a:ext cx="7037611" cy="3749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03011" y="1065319"/>
            <a:ext cx="1983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err="1" smtClean="0"/>
              <a:t>Slipstream</a:t>
            </a:r>
            <a:endParaRPr lang="de-CH" sz="3200" b="1" dirty="0" smtClean="0"/>
          </a:p>
          <a:p>
            <a:pPr algn="ctr"/>
            <a:r>
              <a:rPr lang="de-CH" sz="2800" dirty="0" smtClean="0"/>
              <a:t>Biker </a:t>
            </a:r>
            <a:r>
              <a:rPr lang="de-CH" sz="2800" dirty="0" err="1" smtClean="0"/>
              <a:t>only</a:t>
            </a:r>
            <a:endParaRPr lang="de-CH" sz="28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08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236800" y="622011"/>
            <a:ext cx="29111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err="1" smtClean="0"/>
              <a:t>Avoidance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force</a:t>
            </a:r>
            <a:endParaRPr lang="de-CH" sz="3200" b="1" dirty="0" smtClean="0"/>
          </a:p>
          <a:p>
            <a:pPr algn="ctr"/>
            <a:r>
              <a:rPr lang="de-CH" sz="2800" dirty="0" err="1" smtClean="0"/>
              <a:t>Pedestrians</a:t>
            </a:r>
            <a:r>
              <a:rPr lang="de-CH" sz="2800" dirty="0" smtClean="0"/>
              <a:t> </a:t>
            </a:r>
            <a:r>
              <a:rPr lang="de-CH" sz="2800" dirty="0" err="1" smtClean="0"/>
              <a:t>only</a:t>
            </a:r>
            <a:endParaRPr lang="de-CH" sz="2800" dirty="0"/>
          </a:p>
        </p:txBody>
      </p:sp>
      <p:grpSp>
        <p:nvGrpSpPr>
          <p:cNvPr id="42" name="Gruppierung 30"/>
          <p:cNvGrpSpPr/>
          <p:nvPr/>
        </p:nvGrpSpPr>
        <p:grpSpPr>
          <a:xfrm>
            <a:off x="1830528" y="2426835"/>
            <a:ext cx="5531416" cy="2622327"/>
            <a:chOff x="3467799" y="2207125"/>
            <a:chExt cx="3453528" cy="1816711"/>
          </a:xfrm>
        </p:grpSpPr>
        <p:cxnSp>
          <p:nvCxnSpPr>
            <p:cNvPr id="43" name="Gerade Verbindung 4"/>
            <p:cNvCxnSpPr/>
            <p:nvPr/>
          </p:nvCxnSpPr>
          <p:spPr>
            <a:xfrm flipV="1">
              <a:off x="3467799" y="4009567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Gerade Verbindung 25"/>
            <p:cNvCxnSpPr/>
            <p:nvPr/>
          </p:nvCxnSpPr>
          <p:spPr>
            <a:xfrm flipV="1">
              <a:off x="3467799" y="2207125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/>
          </p:nvSpPr>
          <p:spPr>
            <a:xfrm>
              <a:off x="4103771" y="2815648"/>
              <a:ext cx="128437" cy="14268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46" name="Oval 45"/>
          <p:cNvSpPr/>
          <p:nvPr/>
        </p:nvSpPr>
        <p:spPr>
          <a:xfrm>
            <a:off x="5167697" y="3494057"/>
            <a:ext cx="205714" cy="20596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47" name="Straight Connector 46"/>
          <p:cNvCxnSpPr>
            <a:stCxn id="45" idx="6"/>
          </p:cNvCxnSpPr>
          <p:nvPr/>
        </p:nvCxnSpPr>
        <p:spPr>
          <a:xfrm>
            <a:off x="3054860" y="3408188"/>
            <a:ext cx="303522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46" idx="6"/>
          </p:cNvCxnSpPr>
          <p:nvPr/>
        </p:nvCxnSpPr>
        <p:spPr>
          <a:xfrm>
            <a:off x="5373411" y="3597039"/>
            <a:ext cx="78769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5939161" y="3305206"/>
            <a:ext cx="0" cy="39481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5850384" y="3313762"/>
            <a:ext cx="159799" cy="188851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V="1">
            <a:off x="5859261" y="3505612"/>
            <a:ext cx="159799" cy="188851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6118622" y="3282806"/>
            <a:ext cx="197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dirty="0" smtClean="0"/>
              <a:t>a</a:t>
            </a:r>
            <a:endParaRPr lang="de-CH" sz="2000" dirty="0"/>
          </a:p>
        </p:txBody>
      </p:sp>
      <p:pic>
        <p:nvPicPr>
          <p:cNvPr id="14" name="Bild 1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91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ung 30"/>
          <p:cNvGrpSpPr/>
          <p:nvPr/>
        </p:nvGrpSpPr>
        <p:grpSpPr>
          <a:xfrm>
            <a:off x="1830528" y="2426835"/>
            <a:ext cx="5531416" cy="2622327"/>
            <a:chOff x="3467799" y="2207125"/>
            <a:chExt cx="3453528" cy="1816711"/>
          </a:xfrm>
        </p:grpSpPr>
        <p:cxnSp>
          <p:nvCxnSpPr>
            <p:cNvPr id="5" name="Gerade Verbindung 4"/>
            <p:cNvCxnSpPr/>
            <p:nvPr/>
          </p:nvCxnSpPr>
          <p:spPr>
            <a:xfrm flipV="1">
              <a:off x="3467799" y="4009567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25"/>
            <p:cNvCxnSpPr/>
            <p:nvPr/>
          </p:nvCxnSpPr>
          <p:spPr>
            <a:xfrm flipV="1">
              <a:off x="3467799" y="2207125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/>
            <p:cNvSpPr/>
            <p:nvPr/>
          </p:nvSpPr>
          <p:spPr>
            <a:xfrm>
              <a:off x="4103771" y="2815648"/>
              <a:ext cx="128437" cy="14268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8" name="Oval 7"/>
          <p:cNvSpPr/>
          <p:nvPr/>
        </p:nvSpPr>
        <p:spPr>
          <a:xfrm>
            <a:off x="5167697" y="3494057"/>
            <a:ext cx="205714" cy="20596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9" name="Straight Connector 8"/>
          <p:cNvCxnSpPr>
            <a:stCxn id="7" idx="6"/>
          </p:cNvCxnSpPr>
          <p:nvPr/>
        </p:nvCxnSpPr>
        <p:spPr>
          <a:xfrm>
            <a:off x="3054860" y="3408188"/>
            <a:ext cx="303522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8" idx="6"/>
          </p:cNvCxnSpPr>
          <p:nvPr/>
        </p:nvCxnSpPr>
        <p:spPr>
          <a:xfrm>
            <a:off x="5373411" y="3597039"/>
            <a:ext cx="7876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939161" y="3305206"/>
            <a:ext cx="0" cy="39481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850384" y="3313762"/>
            <a:ext cx="159799" cy="188851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859261" y="3505612"/>
            <a:ext cx="159799" cy="188851"/>
          </a:xfrm>
          <a:prstGeom prst="line">
            <a:avLst/>
          </a:prstGeom>
          <a:ln w="127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118622" y="3282806"/>
            <a:ext cx="197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dirty="0" smtClean="0"/>
              <a:t>a</a:t>
            </a:r>
            <a:endParaRPr lang="de-CH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4145579" y="2544142"/>
            <a:ext cx="6480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a&lt;ε</a:t>
            </a:r>
            <a:endParaRPr lang="de-DE" sz="2400" dirty="0"/>
          </a:p>
          <a:p>
            <a:endParaRPr lang="de-CH" dirty="0"/>
          </a:p>
        </p:txBody>
      </p:sp>
      <p:cxnSp>
        <p:nvCxnSpPr>
          <p:cNvPr id="17" name="Gerade Verbindung mit Pfeil 27"/>
          <p:cNvCxnSpPr/>
          <p:nvPr/>
        </p:nvCxnSpPr>
        <p:spPr>
          <a:xfrm>
            <a:off x="5270554" y="3600037"/>
            <a:ext cx="0" cy="3468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7"/>
          <p:cNvCxnSpPr/>
          <p:nvPr/>
        </p:nvCxnSpPr>
        <p:spPr>
          <a:xfrm flipV="1">
            <a:off x="2952003" y="3058762"/>
            <a:ext cx="0" cy="3494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236800" y="622011"/>
            <a:ext cx="29111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sz="3200" b="1" dirty="0" err="1" smtClean="0"/>
              <a:t>Avoidance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force</a:t>
            </a:r>
            <a:endParaRPr lang="de-CH" sz="3200" b="1" dirty="0" smtClean="0"/>
          </a:p>
          <a:p>
            <a:pPr algn="ctr"/>
            <a:r>
              <a:rPr lang="de-CH" sz="2800" dirty="0" err="1" smtClean="0"/>
              <a:t>Pedestrians</a:t>
            </a:r>
            <a:r>
              <a:rPr lang="de-CH" sz="2800" dirty="0" smtClean="0"/>
              <a:t> </a:t>
            </a:r>
            <a:r>
              <a:rPr lang="de-CH" sz="2800" dirty="0" err="1" smtClean="0"/>
              <a:t>only</a:t>
            </a:r>
            <a:endParaRPr lang="de-CH" sz="2800" dirty="0"/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87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Statistics</a:t>
            </a:r>
            <a:endParaRPr lang="de-DE" dirty="0"/>
          </a:p>
        </p:txBody>
      </p:sp>
      <p:grpSp>
        <p:nvGrpSpPr>
          <p:cNvPr id="26" name="Group 25"/>
          <p:cNvGrpSpPr/>
          <p:nvPr/>
        </p:nvGrpSpPr>
        <p:grpSpPr>
          <a:xfrm>
            <a:off x="1682565" y="1531790"/>
            <a:ext cx="5778871" cy="4322910"/>
            <a:chOff x="1396629" y="1531790"/>
            <a:chExt cx="5907821" cy="4500000"/>
          </a:xfrm>
        </p:grpSpPr>
        <p:pic>
          <p:nvPicPr>
            <p:cNvPr id="6" name="Bild 5" descr="Bildschirmfoto 2014-12-14 um 18.26.5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6629" y="1531790"/>
              <a:ext cx="5907821" cy="4500000"/>
            </a:xfrm>
            <a:prstGeom prst="rect">
              <a:avLst/>
            </a:prstGeom>
          </p:spPr>
        </p:pic>
        <p:cxnSp>
          <p:nvCxnSpPr>
            <p:cNvPr id="4" name="Straight Connector 3"/>
            <p:cNvCxnSpPr/>
            <p:nvPr/>
          </p:nvCxnSpPr>
          <p:spPr>
            <a:xfrm flipH="1">
              <a:off x="2311400" y="2623090"/>
              <a:ext cx="3818467" cy="0"/>
            </a:xfrm>
            <a:prstGeom prst="line">
              <a:avLst/>
            </a:prstGeom>
            <a:ln w="19050" cmpd="sng">
              <a:solidFill>
                <a:srgbClr val="008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686050" y="2253758"/>
              <a:ext cx="584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112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flipH="1">
              <a:off x="2311400" y="4032790"/>
              <a:ext cx="2986617" cy="0"/>
            </a:xfrm>
            <a:prstGeom prst="line">
              <a:avLst/>
            </a:prstGeom>
            <a:ln w="19050" cmpd="sng">
              <a:solidFill>
                <a:srgbClr val="3366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2686050" y="3663458"/>
              <a:ext cx="59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</a:rPr>
                <a:t>56</a:t>
              </a:r>
              <a:endParaRPr lang="en-US" dirty="0">
                <a:solidFill>
                  <a:srgbClr val="3366FF"/>
                </a:solidFill>
              </a:endParaRPr>
            </a:p>
          </p:txBody>
        </p:sp>
        <p:cxnSp>
          <p:nvCxnSpPr>
            <p:cNvPr id="21" name="Straight Connector 20"/>
            <p:cNvCxnSpPr/>
            <p:nvPr/>
          </p:nvCxnSpPr>
          <p:spPr>
            <a:xfrm flipH="1">
              <a:off x="2311400" y="4909090"/>
              <a:ext cx="1619251" cy="0"/>
            </a:xfrm>
            <a:prstGeom prst="line">
              <a:avLst/>
            </a:prstGeom>
            <a:ln w="19050" cmpd="sng">
              <a:solidFill>
                <a:srgbClr val="FF66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679700" y="4539758"/>
              <a:ext cx="59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6600"/>
                  </a:solidFill>
                </a:rPr>
                <a:t>21</a:t>
              </a:r>
              <a:endParaRPr lang="en-US" dirty="0">
                <a:solidFill>
                  <a:srgbClr val="FF6600"/>
                </a:solidFill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 rot="1594831">
            <a:off x="5905499" y="2025291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n</a:t>
            </a:r>
            <a:r>
              <a:rPr lang="en-US" sz="2000" b="1" dirty="0" smtClean="0">
                <a:solidFill>
                  <a:srgbClr val="FF0000"/>
                </a:solidFill>
              </a:rPr>
              <a:t>o </a:t>
            </a:r>
            <a:r>
              <a:rPr lang="en-US" sz="2000" b="1" dirty="0" err="1" smtClean="0">
                <a:solidFill>
                  <a:srgbClr val="FF0000"/>
                </a:solidFill>
              </a:rPr>
              <a:t>bikeline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154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2432050" y="3416300"/>
            <a:ext cx="3873500" cy="0"/>
          </a:xfrm>
          <a:prstGeom prst="line">
            <a:avLst/>
          </a:prstGeom>
          <a:ln w="19050" cmpd="sng">
            <a:solidFill>
              <a:srgbClr val="008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79725" y="3046968"/>
            <a:ext cx="59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118</a:t>
            </a:r>
            <a:endParaRPr lang="en-US" dirty="0">
              <a:solidFill>
                <a:srgbClr val="008000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432050" y="4133850"/>
            <a:ext cx="3067050" cy="0"/>
          </a:xfrm>
          <a:prstGeom prst="line">
            <a:avLst/>
          </a:prstGeom>
          <a:ln w="19050" cmpd="sng">
            <a:solidFill>
              <a:srgbClr val="3366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432050" y="5092700"/>
            <a:ext cx="1625601" cy="0"/>
          </a:xfrm>
          <a:prstGeom prst="line">
            <a:avLst/>
          </a:prstGeom>
          <a:ln w="19050" cmpd="sng">
            <a:solidFill>
              <a:srgbClr val="FF66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879725" y="3764518"/>
            <a:ext cx="590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78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79725" y="4723368"/>
            <a:ext cx="59055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22</a:t>
            </a:r>
            <a:endParaRPr lang="en-US" dirty="0">
              <a:solidFill>
                <a:srgbClr val="FF6600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644303" y="1517520"/>
            <a:ext cx="5855394" cy="4212000"/>
            <a:chOff x="1584056" y="1517520"/>
            <a:chExt cx="5855394" cy="4475090"/>
          </a:xfrm>
        </p:grpSpPr>
        <p:pic>
          <p:nvPicPr>
            <p:cNvPr id="20" name="Bild 3" descr="Bildschirmfoto 2014-12-14 um 18.26.56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4056" y="1517520"/>
              <a:ext cx="5855394" cy="4475090"/>
            </a:xfrm>
            <a:prstGeom prst="rect">
              <a:avLst/>
            </a:prstGeom>
          </p:spPr>
        </p:pic>
        <p:cxnSp>
          <p:nvCxnSpPr>
            <p:cNvPr id="21" name="Straight Connector 20"/>
            <p:cNvCxnSpPr/>
            <p:nvPr/>
          </p:nvCxnSpPr>
          <p:spPr>
            <a:xfrm flipH="1">
              <a:off x="2432050" y="3416300"/>
              <a:ext cx="3873500" cy="0"/>
            </a:xfrm>
            <a:prstGeom prst="line">
              <a:avLst/>
            </a:prstGeom>
            <a:ln w="19050" cmpd="sng">
              <a:solidFill>
                <a:srgbClr val="008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879725" y="3046968"/>
              <a:ext cx="59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118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 flipH="1">
              <a:off x="2432050" y="4133850"/>
              <a:ext cx="3067050" cy="0"/>
            </a:xfrm>
            <a:prstGeom prst="line">
              <a:avLst/>
            </a:prstGeom>
            <a:ln w="19050" cmpd="sng">
              <a:solidFill>
                <a:srgbClr val="3366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2432050" y="5092700"/>
              <a:ext cx="1625601" cy="0"/>
            </a:xfrm>
            <a:prstGeom prst="line">
              <a:avLst/>
            </a:prstGeom>
            <a:ln w="19050" cmpd="sng">
              <a:solidFill>
                <a:srgbClr val="FF66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879725" y="3764518"/>
              <a:ext cx="5905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</a:rPr>
                <a:t>78</a:t>
              </a:r>
              <a:endParaRPr lang="en-US" dirty="0">
                <a:solidFill>
                  <a:srgbClr val="3366FF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879725" y="4723368"/>
              <a:ext cx="59055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6600"/>
                  </a:solidFill>
                </a:rPr>
                <a:t>22</a:t>
              </a:r>
              <a:endParaRPr lang="en-US" dirty="0">
                <a:solidFill>
                  <a:srgbClr val="FF6600"/>
                </a:solidFill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 rot="1594831">
            <a:off x="6155379" y="1740004"/>
            <a:ext cx="2223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rgbClr val="FF0000"/>
                </a:solidFill>
              </a:rPr>
              <a:t>Bikeline</a:t>
            </a:r>
            <a:endParaRPr lang="en-US" sz="2000" b="1" dirty="0" smtClean="0">
              <a:solidFill>
                <a:srgbClr val="FF0000"/>
              </a:solidFill>
            </a:endParaRPr>
          </a:p>
          <a:p>
            <a:r>
              <a:rPr lang="en-US" sz="2000" b="1" dirty="0" smtClean="0">
                <a:solidFill>
                  <a:srgbClr val="FF0000"/>
                </a:solidFill>
              </a:rPr>
              <a:t>WITH slipstream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91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ohne slip stream - double from left, line, ped.: bikes = 4: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00" y="1271170"/>
            <a:ext cx="5616000" cy="421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H="1" flipV="1">
            <a:off x="2387599" y="2345267"/>
            <a:ext cx="3716868" cy="2"/>
          </a:xfrm>
          <a:prstGeom prst="line">
            <a:avLst/>
          </a:prstGeom>
          <a:ln w="19050" cmpd="sng">
            <a:solidFill>
              <a:srgbClr val="008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594831">
            <a:off x="6325338" y="1640185"/>
            <a:ext cx="1905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rgbClr val="FF0000"/>
                </a:solidFill>
              </a:rPr>
              <a:t>Bikeline</a:t>
            </a:r>
            <a:r>
              <a:rPr lang="en-US" sz="1600" b="1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sz="1600" b="1" dirty="0" smtClean="0">
                <a:solidFill>
                  <a:srgbClr val="FF0000"/>
                </a:solidFill>
              </a:rPr>
              <a:t>NO slipstream 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77067" y="1932574"/>
            <a:ext cx="71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119</a:t>
            </a:r>
            <a:endParaRPr lang="en-US" dirty="0">
              <a:solidFill>
                <a:srgbClr val="008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2328333" y="2914650"/>
            <a:ext cx="3031068" cy="0"/>
          </a:xfrm>
          <a:prstGeom prst="line">
            <a:avLst/>
          </a:prstGeom>
          <a:ln w="19050" cmpd="sng">
            <a:solidFill>
              <a:srgbClr val="3366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777067" y="2534098"/>
            <a:ext cx="71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90</a:t>
            </a:r>
            <a:endParaRPr lang="en-US" dirty="0">
              <a:solidFill>
                <a:srgbClr val="3366FF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2387599" y="4404786"/>
            <a:ext cx="1583268" cy="0"/>
          </a:xfrm>
          <a:prstGeom prst="line">
            <a:avLst/>
          </a:prstGeom>
          <a:ln w="19050" cmpd="sng">
            <a:solidFill>
              <a:srgbClr val="FF66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77067" y="4034427"/>
            <a:ext cx="71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26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690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Reasearch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2068993"/>
            <a:ext cx="8229600" cy="4057170"/>
          </a:xfrm>
        </p:spPr>
        <p:txBody>
          <a:bodyPr/>
          <a:lstStyle/>
          <a:p>
            <a:r>
              <a:rPr lang="de-DE" dirty="0" err="1" smtClean="0"/>
              <a:t>Social</a:t>
            </a:r>
            <a:r>
              <a:rPr lang="de-DE" dirty="0" smtClean="0"/>
              <a:t> Force Model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simulating</a:t>
            </a:r>
            <a:r>
              <a:rPr lang="de-DE" dirty="0" smtClean="0"/>
              <a:t> </a:t>
            </a:r>
            <a:r>
              <a:rPr lang="de-DE" dirty="0" err="1" smtClean="0"/>
              <a:t>bikers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Effects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traffic</a:t>
            </a:r>
            <a:r>
              <a:rPr lang="de-DE" dirty="0" smtClean="0"/>
              <a:t> </a:t>
            </a:r>
            <a:r>
              <a:rPr lang="de-DE" dirty="0" err="1" smtClean="0"/>
              <a:t>separation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road</a:t>
            </a:r>
            <a:r>
              <a:rPr lang="de-DE" dirty="0" smtClean="0"/>
              <a:t> </a:t>
            </a:r>
            <a:r>
              <a:rPr lang="de-DE" dirty="0" err="1" smtClean="0"/>
              <a:t>marking</a:t>
            </a:r>
            <a:r>
              <a:rPr lang="de-DE" dirty="0" smtClean="0"/>
              <a:t>?</a:t>
            </a:r>
          </a:p>
          <a:p>
            <a:r>
              <a:rPr lang="de-DE" dirty="0" err="1" smtClean="0"/>
              <a:t>Capacity</a:t>
            </a:r>
            <a:endParaRPr lang="de-DE" dirty="0" smtClean="0"/>
          </a:p>
          <a:p>
            <a:r>
              <a:rPr lang="de-DE" dirty="0" smtClean="0"/>
              <a:t>Security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607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46588" cy="33358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411" y="1417638"/>
            <a:ext cx="4446588" cy="3335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6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ildschirmfoto 2014-12-15 um 14.57.5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41" b="8541"/>
          <a:stretch>
            <a:fillRect/>
          </a:stretch>
        </p:blipFill>
        <p:spPr>
          <a:xfrm>
            <a:off x="457200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010527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Picture 6" descr="reached equal from left and rigth, no line, ped bikes = 4 1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412776"/>
            <a:ext cx="5576996" cy="4183908"/>
          </a:xfrm>
          <a:prstGeom prst="rect">
            <a:avLst/>
          </a:prstGeom>
        </p:spPr>
      </p:pic>
      <p:grpSp>
        <p:nvGrpSpPr>
          <p:cNvPr id="3" name="Gruppierung 2"/>
          <p:cNvGrpSpPr/>
          <p:nvPr/>
        </p:nvGrpSpPr>
        <p:grpSpPr>
          <a:xfrm>
            <a:off x="2339752" y="3861048"/>
            <a:ext cx="3733801" cy="1145064"/>
            <a:chOff x="2379133" y="4151868"/>
            <a:chExt cx="3733801" cy="1145064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2379133" y="4521200"/>
              <a:ext cx="3733801" cy="0"/>
            </a:xfrm>
            <a:prstGeom prst="line">
              <a:avLst/>
            </a:prstGeom>
            <a:ln w="19050" cmpd="sng">
              <a:solidFill>
                <a:srgbClr val="008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794000" y="4151868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23</a:t>
              </a:r>
              <a:endParaRPr lang="en-US" dirty="0">
                <a:solidFill>
                  <a:srgbClr val="008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94000" y="4558268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3366FF"/>
                  </a:solidFill>
                </a:rPr>
                <a:t>19</a:t>
              </a:r>
              <a:endParaRPr lang="en-US" dirty="0">
                <a:solidFill>
                  <a:srgbClr val="3366FF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H="1">
              <a:off x="2379133" y="4673600"/>
              <a:ext cx="2988735" cy="0"/>
            </a:xfrm>
            <a:prstGeom prst="line">
              <a:avLst/>
            </a:prstGeom>
            <a:ln w="19050" cmpd="sng">
              <a:solidFill>
                <a:srgbClr val="3366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2379133" y="4986867"/>
              <a:ext cx="1566335" cy="0"/>
            </a:xfrm>
            <a:prstGeom prst="line">
              <a:avLst/>
            </a:prstGeom>
            <a:ln w="19050" cmpd="sng">
              <a:solidFill>
                <a:srgbClr val="FF66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794000" y="4927600"/>
              <a:ext cx="60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6600"/>
                  </a:solidFill>
                </a:rPr>
                <a:t>11</a:t>
              </a:r>
              <a:endParaRPr lang="en-US" dirty="0">
                <a:solidFill>
                  <a:srgbClr val="FF6600"/>
                </a:solidFill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 rot="1594831">
            <a:off x="6113208" y="2025289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n</a:t>
            </a:r>
            <a:r>
              <a:rPr lang="en-US" sz="2000" b="1" dirty="0" smtClean="0">
                <a:solidFill>
                  <a:srgbClr val="FF0000"/>
                </a:solidFill>
              </a:rPr>
              <a:t>o </a:t>
            </a:r>
            <a:r>
              <a:rPr lang="en-US" sz="2000" b="1" dirty="0" err="1" smtClean="0">
                <a:solidFill>
                  <a:srgbClr val="FF0000"/>
                </a:solidFill>
              </a:rPr>
              <a:t>bikeline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79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Picture 4" descr="reached equal from left and rigth, with line, ped bikes = 4 1(1)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79" y="1417638"/>
            <a:ext cx="5614442" cy="42120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 flipV="1">
            <a:off x="2396067" y="4732867"/>
            <a:ext cx="3716867" cy="2"/>
          </a:xfrm>
          <a:prstGeom prst="line">
            <a:avLst/>
          </a:prstGeom>
          <a:ln w="19050" cmpd="sng">
            <a:solidFill>
              <a:srgbClr val="008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396067" y="4770967"/>
            <a:ext cx="3001433" cy="0"/>
          </a:xfrm>
          <a:prstGeom prst="line">
            <a:avLst/>
          </a:prstGeom>
          <a:ln w="19050" cmpd="sng">
            <a:solidFill>
              <a:srgbClr val="3366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2396068" y="4953000"/>
            <a:ext cx="1545166" cy="1"/>
          </a:xfrm>
          <a:prstGeom prst="line">
            <a:avLst/>
          </a:prstGeom>
          <a:ln w="19050" cmpd="sng">
            <a:solidFill>
              <a:srgbClr val="FF66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397500" y="4328637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25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40201" y="469796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22</a:t>
            </a:r>
            <a:endParaRPr lang="en-US" dirty="0">
              <a:solidFill>
                <a:srgbClr val="3366FF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92401" y="488000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12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1594831">
            <a:off x="6084958" y="1756709"/>
            <a:ext cx="2223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There is a </a:t>
            </a:r>
            <a:r>
              <a:rPr lang="en-US" sz="2000" b="1" dirty="0" err="1" smtClean="0">
                <a:solidFill>
                  <a:srgbClr val="FF0000"/>
                </a:solidFill>
              </a:rPr>
              <a:t>bikeline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776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Picture 4" descr="reached double from left, with line, ped bikes = 4 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79" y="1417638"/>
            <a:ext cx="5614442" cy="4212000"/>
          </a:xfrm>
          <a:prstGeom prst="rect">
            <a:avLst/>
          </a:prstGeom>
        </p:spPr>
      </p:pic>
      <p:grpSp>
        <p:nvGrpSpPr>
          <p:cNvPr id="3" name="Gruppierung 2"/>
          <p:cNvGrpSpPr/>
          <p:nvPr/>
        </p:nvGrpSpPr>
        <p:grpSpPr>
          <a:xfrm>
            <a:off x="2411760" y="2060848"/>
            <a:ext cx="3716868" cy="369332"/>
            <a:chOff x="2446866" y="1738871"/>
            <a:chExt cx="3716868" cy="369332"/>
          </a:xfrm>
        </p:grpSpPr>
        <p:cxnSp>
          <p:nvCxnSpPr>
            <p:cNvPr id="6" name="Straight Connector 5"/>
            <p:cNvCxnSpPr/>
            <p:nvPr/>
          </p:nvCxnSpPr>
          <p:spPr>
            <a:xfrm flipH="1" flipV="1">
              <a:off x="2446866" y="2087034"/>
              <a:ext cx="3716868" cy="2"/>
            </a:xfrm>
            <a:prstGeom prst="line">
              <a:avLst/>
            </a:prstGeom>
            <a:ln w="19050" cmpd="sng">
              <a:solidFill>
                <a:srgbClr val="008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967567" y="1738871"/>
              <a:ext cx="5122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8000"/>
                  </a:solidFill>
                </a:rPr>
                <a:t>31</a:t>
              </a:r>
              <a:endParaRPr lang="en-US" dirty="0">
                <a:solidFill>
                  <a:srgbClr val="008000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 rot="1594831">
            <a:off x="5995139" y="1478632"/>
            <a:ext cx="1905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d</a:t>
            </a:r>
            <a:r>
              <a:rPr lang="en-US" sz="1600" b="1" dirty="0" smtClean="0">
                <a:solidFill>
                  <a:srgbClr val="FF0000"/>
                </a:solidFill>
              </a:rPr>
              <a:t>ouble # </a:t>
            </a:r>
            <a:r>
              <a:rPr lang="en-US" sz="1600" b="1" dirty="0" err="1">
                <a:solidFill>
                  <a:srgbClr val="FF0000"/>
                </a:solidFill>
              </a:rPr>
              <a:t>p</a:t>
            </a:r>
            <a:r>
              <a:rPr lang="en-US" sz="1600" b="1" dirty="0" err="1" smtClean="0">
                <a:solidFill>
                  <a:srgbClr val="FF0000"/>
                </a:solidFill>
              </a:rPr>
              <a:t>ed</a:t>
            </a:r>
            <a:r>
              <a:rPr lang="en-US" sz="1600" b="1" dirty="0" smtClean="0">
                <a:solidFill>
                  <a:srgbClr val="FF0000"/>
                </a:solidFill>
              </a:rPr>
              <a:t>. &amp; bikes from the left </a:t>
            </a:r>
            <a:endParaRPr 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308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Summary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critical</a:t>
            </a:r>
            <a:r>
              <a:rPr lang="de-DE" dirty="0" smtClean="0"/>
              <a:t> </a:t>
            </a:r>
            <a:r>
              <a:rPr lang="de-DE" dirty="0" err="1" smtClean="0"/>
              <a:t>review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4966"/>
          </a:xfrm>
        </p:spPr>
        <p:txBody>
          <a:bodyPr>
            <a:normAutofit/>
          </a:bodyPr>
          <a:lstStyle/>
          <a:p>
            <a:r>
              <a:rPr lang="de-DE" dirty="0" err="1" smtClean="0"/>
              <a:t>Social</a:t>
            </a:r>
            <a:r>
              <a:rPr lang="de-DE" dirty="0" smtClean="0"/>
              <a:t> Force </a:t>
            </a:r>
            <a:r>
              <a:rPr lang="de-DE" dirty="0" err="1" smtClean="0"/>
              <a:t>suitable</a:t>
            </a:r>
            <a:r>
              <a:rPr lang="de-DE" dirty="0" smtClean="0"/>
              <a:t>?</a:t>
            </a:r>
          </a:p>
          <a:p>
            <a:r>
              <a:rPr lang="de-DE" dirty="0" err="1"/>
              <a:t>Empirical</a:t>
            </a:r>
            <a:r>
              <a:rPr lang="de-DE" dirty="0"/>
              <a:t> </a:t>
            </a:r>
            <a:r>
              <a:rPr lang="de-DE" dirty="0" err="1" smtClean="0"/>
              <a:t>data</a:t>
            </a:r>
            <a:endParaRPr lang="de-DE" dirty="0" smtClean="0"/>
          </a:p>
          <a:p>
            <a:r>
              <a:rPr lang="de-DE" dirty="0" smtClean="0"/>
              <a:t>Bike </a:t>
            </a:r>
            <a:r>
              <a:rPr lang="de-DE" dirty="0" err="1" smtClean="0"/>
              <a:t>lane</a:t>
            </a:r>
            <a:r>
              <a:rPr lang="de-DE" dirty="0" smtClean="0"/>
              <a:t> </a:t>
            </a:r>
            <a:endParaRPr lang="de-DE" dirty="0" smtClean="0"/>
          </a:p>
          <a:p>
            <a:r>
              <a:rPr lang="de-DE" dirty="0" err="1" smtClean="0"/>
              <a:t>Capacity</a:t>
            </a:r>
            <a:r>
              <a:rPr lang="de-DE" dirty="0" smtClean="0"/>
              <a:t> +</a:t>
            </a:r>
          </a:p>
          <a:p>
            <a:r>
              <a:rPr lang="de-DE" dirty="0" smtClean="0"/>
              <a:t>Security -</a:t>
            </a:r>
            <a:endParaRPr lang="de-DE" dirty="0" smtClean="0"/>
          </a:p>
          <a:p>
            <a:r>
              <a:rPr lang="de-DE" dirty="0" smtClean="0"/>
              <a:t>Parameters</a:t>
            </a:r>
          </a:p>
          <a:p>
            <a:r>
              <a:rPr lang="de-DE" dirty="0" smtClean="0"/>
              <a:t>Study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papers</a:t>
            </a:r>
            <a:endParaRPr lang="de-DE" dirty="0" smtClean="0"/>
          </a:p>
          <a:p>
            <a:r>
              <a:rPr lang="de-DE" dirty="0" smtClean="0"/>
              <a:t>Timing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6048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22438"/>
            <a:ext cx="8229600" cy="1143000"/>
          </a:xfrm>
        </p:spPr>
        <p:txBody>
          <a:bodyPr/>
          <a:lstStyle/>
          <a:p>
            <a:r>
              <a:rPr lang="de-DE" dirty="0" err="1" smtClean="0"/>
              <a:t>Thanks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0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pic>
        <p:nvPicPr>
          <p:cNvPr id="8" name="Bild 7" descr="Bildschirmfoto 2014-12-11 um 22.40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886" y="0"/>
            <a:ext cx="696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66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5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video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4163" y="141763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3237933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5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video99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4163" y="141763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104463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33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41763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677319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video1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41763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3422016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alphaModFix amt="34000"/>
          </a:blip>
          <a:stretch>
            <a:fillRect/>
          </a:stretch>
        </p:blipFill>
        <p:spPr>
          <a:xfrm>
            <a:off x="6947639" y="179770"/>
            <a:ext cx="2196361" cy="219636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video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417638"/>
            <a:ext cx="6034087" cy="4525963"/>
          </a:xfrm>
        </p:spPr>
      </p:pic>
    </p:spTree>
    <p:extLst>
      <p:ext uri="{BB962C8B-B14F-4D97-AF65-F5344CB8AC3E}">
        <p14:creationId xmlns:p14="http://schemas.microsoft.com/office/powerpoint/2010/main" val="1432124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force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/>
          </a:p>
        </p:txBody>
      </p:sp>
      <p:grpSp>
        <p:nvGrpSpPr>
          <p:cNvPr id="4" name="Gruppierung 30"/>
          <p:cNvGrpSpPr/>
          <p:nvPr/>
        </p:nvGrpSpPr>
        <p:grpSpPr>
          <a:xfrm>
            <a:off x="2152524" y="2357868"/>
            <a:ext cx="4992033" cy="2305091"/>
            <a:chOff x="3467799" y="2207125"/>
            <a:chExt cx="3453528" cy="1816711"/>
          </a:xfrm>
        </p:grpSpPr>
        <p:cxnSp>
          <p:nvCxnSpPr>
            <p:cNvPr id="5" name="Gerade Verbindung 4"/>
            <p:cNvCxnSpPr/>
            <p:nvPr/>
          </p:nvCxnSpPr>
          <p:spPr>
            <a:xfrm flipV="1">
              <a:off x="3467799" y="4009567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 Verbindung 25"/>
            <p:cNvCxnSpPr/>
            <p:nvPr/>
          </p:nvCxnSpPr>
          <p:spPr>
            <a:xfrm flipV="1">
              <a:off x="3467799" y="2207125"/>
              <a:ext cx="3453528" cy="14269"/>
            </a:xfrm>
            <a:prstGeom prst="line">
              <a:avLst/>
            </a:pr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3738433" y="3514360"/>
              <a:ext cx="128437" cy="14268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29" name="Oval 28"/>
          <p:cNvSpPr/>
          <p:nvPr/>
        </p:nvSpPr>
        <p:spPr>
          <a:xfrm>
            <a:off x="2729376" y="3071464"/>
            <a:ext cx="185654" cy="181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1" name="Smiley 30"/>
          <p:cNvSpPr/>
          <p:nvPr/>
        </p:nvSpPr>
        <p:spPr>
          <a:xfrm>
            <a:off x="2338178" y="2568406"/>
            <a:ext cx="391198" cy="354320"/>
          </a:xfrm>
          <a:prstGeom prst="smileyFac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 Verbindung mit Pfeil 18"/>
          <p:cNvCxnSpPr/>
          <p:nvPr/>
        </p:nvCxnSpPr>
        <p:spPr>
          <a:xfrm flipH="1" flipV="1">
            <a:off x="2632061" y="2947122"/>
            <a:ext cx="194630" cy="15665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" name="Gruppierung 43"/>
          <p:cNvGrpSpPr/>
          <p:nvPr/>
        </p:nvGrpSpPr>
        <p:grpSpPr>
          <a:xfrm>
            <a:off x="4472638" y="3424362"/>
            <a:ext cx="1227287" cy="1184320"/>
            <a:chOff x="4515584" y="2922726"/>
            <a:chExt cx="1227287" cy="1184320"/>
          </a:xfrm>
        </p:grpSpPr>
        <p:sp>
          <p:nvSpPr>
            <p:cNvPr id="20" name="Oval 19"/>
            <p:cNvSpPr/>
            <p:nvPr/>
          </p:nvSpPr>
          <p:spPr>
            <a:xfrm>
              <a:off x="4515584" y="2922726"/>
              <a:ext cx="1227287" cy="118432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19000"/>
                  </a:schemeClr>
                </a:gs>
                <a:gs pos="80000">
                  <a:schemeClr val="accent1">
                    <a:shade val="93000"/>
                    <a:satMod val="130000"/>
                    <a:alpha val="19000"/>
                  </a:schemeClr>
                </a:gs>
                <a:gs pos="100000">
                  <a:schemeClr val="accent1">
                    <a:shade val="94000"/>
                    <a:satMod val="135000"/>
                    <a:alpha val="19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Oval 18"/>
            <p:cNvSpPr/>
            <p:nvPr/>
          </p:nvSpPr>
          <p:spPr>
            <a:xfrm>
              <a:off x="5086282" y="3436125"/>
              <a:ext cx="185654" cy="18104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Oval 20"/>
            <p:cNvSpPr/>
            <p:nvPr/>
          </p:nvSpPr>
          <p:spPr>
            <a:xfrm>
              <a:off x="5496462" y="3161988"/>
              <a:ext cx="185654" cy="18104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35" name="Gerade Verbindung mit Pfeil 34"/>
            <p:cNvCxnSpPr/>
            <p:nvPr/>
          </p:nvCxnSpPr>
          <p:spPr>
            <a:xfrm flipH="1">
              <a:off x="5271936" y="3343036"/>
              <a:ext cx="224526" cy="93089"/>
            </a:xfrm>
            <a:prstGeom prst="straightConnector1">
              <a:avLst/>
            </a:prstGeom>
            <a:ln>
              <a:solidFill>
                <a:srgbClr val="FF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hteck 35"/>
          <p:cNvSpPr/>
          <p:nvPr/>
        </p:nvSpPr>
        <p:spPr>
          <a:xfrm>
            <a:off x="156979" y="2375973"/>
            <a:ext cx="413852" cy="21330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dirty="0" smtClean="0"/>
              <a:t>Destination</a:t>
            </a:r>
            <a:endParaRPr lang="de-DE" dirty="0"/>
          </a:p>
        </p:txBody>
      </p:sp>
      <p:cxnSp>
        <p:nvCxnSpPr>
          <p:cNvPr id="37" name="Gerade Verbindung mit Pfeil 18"/>
          <p:cNvCxnSpPr>
            <a:stCxn id="9" idx="2"/>
          </p:cNvCxnSpPr>
          <p:nvPr/>
        </p:nvCxnSpPr>
        <p:spPr>
          <a:xfrm flipH="1" flipV="1">
            <a:off x="756352" y="4016523"/>
            <a:ext cx="1787370" cy="9052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feld 39"/>
          <p:cNvSpPr txBox="1"/>
          <p:nvPr/>
        </p:nvSpPr>
        <p:spPr>
          <a:xfrm>
            <a:off x="2915030" y="390968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41" name="Textfeld 40"/>
          <p:cNvSpPr txBox="1"/>
          <p:nvPr/>
        </p:nvSpPr>
        <p:spPr>
          <a:xfrm>
            <a:off x="5592041" y="32396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</a:t>
            </a:r>
            <a:endParaRPr lang="de-DE" dirty="0"/>
          </a:p>
        </p:txBody>
      </p:sp>
      <p:cxnSp>
        <p:nvCxnSpPr>
          <p:cNvPr id="45" name="Gerade Verbindung mit Pfeil 44"/>
          <p:cNvCxnSpPr>
            <a:endCxn id="20" idx="4"/>
          </p:cNvCxnSpPr>
          <p:nvPr/>
        </p:nvCxnSpPr>
        <p:spPr>
          <a:xfrm>
            <a:off x="5086282" y="4197570"/>
            <a:ext cx="0" cy="411112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feld 47"/>
          <p:cNvSpPr txBox="1"/>
          <p:nvPr/>
        </p:nvSpPr>
        <p:spPr>
          <a:xfrm>
            <a:off x="2915030" y="27200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27041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chwarz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Schwarz .thmx</Template>
  <TotalTime>0</TotalTime>
  <Words>181</Words>
  <Application>Microsoft Macintosh PowerPoint</Application>
  <PresentationFormat>Bildschirmpräsentation (4:3)</PresentationFormat>
  <Paragraphs>80</Paragraphs>
  <Slides>26</Slides>
  <Notes>5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27" baseType="lpstr">
      <vt:lpstr>Schwarz</vt:lpstr>
      <vt:lpstr>Modelling the interaction of pedestrians and bikers</vt:lpstr>
      <vt:lpstr>Reasearch Questions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The social force model</vt:lpstr>
      <vt:lpstr>Modelling of bikers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Statistics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Summary and critical review</vt:lpstr>
      <vt:lpstr>Thanks!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the interaction of pedestrians and bikers</dc:title>
  <dc:creator>Hannes Heller</dc:creator>
  <cp:lastModifiedBy>Hannes Heller</cp:lastModifiedBy>
  <cp:revision>21</cp:revision>
  <dcterms:created xsi:type="dcterms:W3CDTF">2014-10-19T16:17:37Z</dcterms:created>
  <dcterms:modified xsi:type="dcterms:W3CDTF">2014-12-15T16:01:18Z</dcterms:modified>
</cp:coreProperties>
</file>

<file path=docProps/thumbnail.jpeg>
</file>